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9" r:id="rId1"/>
  </p:sldMasterIdLst>
  <p:notesMasterIdLst>
    <p:notesMasterId r:id="rId10"/>
  </p:notesMasterIdLst>
  <p:sldIdLst>
    <p:sldId id="256" r:id="rId2"/>
    <p:sldId id="260" r:id="rId3"/>
    <p:sldId id="263" r:id="rId4"/>
    <p:sldId id="266" r:id="rId5"/>
    <p:sldId id="280" r:id="rId6"/>
    <p:sldId id="281" r:id="rId7"/>
    <p:sldId id="279" r:id="rId8"/>
    <p:sldId id="27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F4EC"/>
    <a:srgbClr val="CFE5D7"/>
    <a:srgbClr val="E9F3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7"/>
    <p:restoredTop sz="85254"/>
  </p:normalViewPr>
  <p:slideViewPr>
    <p:cSldViewPr snapToGrid="0" snapToObjects="1">
      <p:cViewPr varScale="1">
        <p:scale>
          <a:sx n="132" d="100"/>
          <a:sy n="132" d="100"/>
        </p:scale>
        <p:origin x="9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A8C8F4-CD58-E940-8A51-A89BC67DB5FA}" type="datetimeFigureOut">
              <a:rPr lang="en-GB" smtClean="0"/>
              <a:t>07/01/2021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EC290C-EB3E-F145-8210-91CB667E68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6041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Depends on data, business needs, and output type</a:t>
            </a:r>
          </a:p>
          <a:p>
            <a:r>
              <a:rPr lang="en-GB" dirty="0"/>
              <a:t>e.g. Decision Trees for simple data and clear explanations</a:t>
            </a:r>
          </a:p>
          <a:p>
            <a:r>
              <a:rPr lang="en-GB" dirty="0"/>
              <a:t>Linear Regression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C290C-EB3E-F145-8210-91CB667E681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5262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26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7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891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830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62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39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48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214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565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71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84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14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95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27" r:id="rId5"/>
    <p:sldLayoutId id="2147483728" r:id="rId6"/>
    <p:sldLayoutId id="2147483734" r:id="rId7"/>
    <p:sldLayoutId id="2147483729" r:id="rId8"/>
    <p:sldLayoutId id="2147483730" r:id="rId9"/>
    <p:sldLayoutId id="2147483731" r:id="rId10"/>
    <p:sldLayoutId id="2147483732" r:id="rId11"/>
    <p:sldLayoutId id="214748373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hyperlink" Target="https://www.youtube.com/watch?v=aircAruvnK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bm.ent.box.com/folder/129213992749" TargetMode="External"/><Relationship Id="rId2" Type="http://schemas.openxmlformats.org/officeDocument/2006/relationships/hyperlink" Target="https://keras.io/api/applications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5DA1D8-E874-4205-B6D5-557E0C072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30F0DD-B01A-4E8A-A05D-18B2A546FD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5712609" y="3740816"/>
                </a:moveTo>
                <a:cubicBezTo>
                  <a:pt x="5738974" y="3758821"/>
                  <a:pt x="5765337" y="3776826"/>
                  <a:pt x="5791702" y="3794831"/>
                </a:cubicBezTo>
                <a:cubicBezTo>
                  <a:pt x="5776911" y="3790330"/>
                  <a:pt x="5760836" y="3785829"/>
                  <a:pt x="5745403" y="3781327"/>
                </a:cubicBezTo>
                <a:cubicBezTo>
                  <a:pt x="5732542" y="3770394"/>
                  <a:pt x="5719038" y="3760108"/>
                  <a:pt x="5706178" y="3748531"/>
                </a:cubicBezTo>
                <a:cubicBezTo>
                  <a:pt x="5708106" y="3745959"/>
                  <a:pt x="5710678" y="3743389"/>
                  <a:pt x="5712609" y="3740816"/>
                </a:cubicBezTo>
                <a:close/>
                <a:moveTo>
                  <a:pt x="6185882" y="2838635"/>
                </a:moveTo>
                <a:cubicBezTo>
                  <a:pt x="6344070" y="2946665"/>
                  <a:pt x="6502257" y="3055338"/>
                  <a:pt x="6660444" y="3163369"/>
                </a:cubicBezTo>
                <a:cubicBezTo>
                  <a:pt x="6657871" y="3165941"/>
                  <a:pt x="6655942" y="3168513"/>
                  <a:pt x="6653370" y="3171086"/>
                </a:cubicBezTo>
                <a:cubicBezTo>
                  <a:pt x="6479751" y="3079774"/>
                  <a:pt x="6315776" y="2978175"/>
                  <a:pt x="6185882" y="283863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164490"/>
                </a:lnTo>
                <a:lnTo>
                  <a:pt x="11988395" y="3196744"/>
                </a:lnTo>
                <a:cubicBezTo>
                  <a:pt x="11473771" y="3266864"/>
                  <a:pt x="10861963" y="3302908"/>
                  <a:pt x="10185568" y="3253395"/>
                </a:cubicBezTo>
                <a:cubicBezTo>
                  <a:pt x="10116120" y="3248250"/>
                  <a:pt x="10050531" y="3245034"/>
                  <a:pt x="9983655" y="3242463"/>
                </a:cubicBezTo>
                <a:cubicBezTo>
                  <a:pt x="9392061" y="3216097"/>
                  <a:pt x="8811401" y="3203236"/>
                  <a:pt x="8566404" y="3171728"/>
                </a:cubicBezTo>
                <a:cubicBezTo>
                  <a:pt x="8374779" y="3146650"/>
                  <a:pt x="7394792" y="2934448"/>
                  <a:pt x="7107354" y="2755040"/>
                </a:cubicBezTo>
                <a:cubicBezTo>
                  <a:pt x="6813486" y="2571132"/>
                  <a:pt x="6536339" y="2367932"/>
                  <a:pt x="6260475" y="2164090"/>
                </a:cubicBezTo>
                <a:cubicBezTo>
                  <a:pt x="6140870" y="2075993"/>
                  <a:pt x="6013549" y="1995614"/>
                  <a:pt x="5905518" y="1894658"/>
                </a:cubicBezTo>
                <a:cubicBezTo>
                  <a:pt x="5797490" y="1793059"/>
                  <a:pt x="5694605" y="1687600"/>
                  <a:pt x="5577572" y="1593717"/>
                </a:cubicBezTo>
                <a:cubicBezTo>
                  <a:pt x="5544133" y="1566709"/>
                  <a:pt x="5510696" y="1537773"/>
                  <a:pt x="5461824" y="1533271"/>
                </a:cubicBezTo>
                <a:cubicBezTo>
                  <a:pt x="5450893" y="1531985"/>
                  <a:pt x="5439318" y="1532628"/>
                  <a:pt x="5428386" y="1533913"/>
                </a:cubicBezTo>
                <a:cubicBezTo>
                  <a:pt x="5416169" y="1535200"/>
                  <a:pt x="5406523" y="1541630"/>
                  <a:pt x="5402021" y="1552562"/>
                </a:cubicBezTo>
                <a:cubicBezTo>
                  <a:pt x="5397521" y="1564781"/>
                  <a:pt x="5405238" y="1571853"/>
                  <a:pt x="5414239" y="1578283"/>
                </a:cubicBezTo>
                <a:cubicBezTo>
                  <a:pt x="5420670" y="1582785"/>
                  <a:pt x="5427099" y="1589859"/>
                  <a:pt x="5435459" y="1591144"/>
                </a:cubicBezTo>
                <a:cubicBezTo>
                  <a:pt x="5488833" y="1598861"/>
                  <a:pt x="5508766" y="1638086"/>
                  <a:pt x="5533844" y="1672809"/>
                </a:cubicBezTo>
                <a:cubicBezTo>
                  <a:pt x="5544776" y="1687600"/>
                  <a:pt x="5556350" y="1699175"/>
                  <a:pt x="5536417" y="1720394"/>
                </a:cubicBezTo>
                <a:cubicBezTo>
                  <a:pt x="5519055" y="1739042"/>
                  <a:pt x="5537059" y="1748689"/>
                  <a:pt x="5555063" y="1753834"/>
                </a:cubicBezTo>
                <a:cubicBezTo>
                  <a:pt x="5580142" y="1760906"/>
                  <a:pt x="5609722" y="1759621"/>
                  <a:pt x="5638015" y="1782770"/>
                </a:cubicBezTo>
                <a:cubicBezTo>
                  <a:pt x="5531915" y="1784699"/>
                  <a:pt x="5486902" y="1723611"/>
                  <a:pt x="5438676" y="1667022"/>
                </a:cubicBezTo>
                <a:cubicBezTo>
                  <a:pt x="5420670" y="1646446"/>
                  <a:pt x="5408453" y="1622010"/>
                  <a:pt x="5393019" y="1598861"/>
                </a:cubicBezTo>
                <a:cubicBezTo>
                  <a:pt x="5373728" y="1570568"/>
                  <a:pt x="5351221" y="1569281"/>
                  <a:pt x="5322928" y="1594359"/>
                </a:cubicBezTo>
                <a:cubicBezTo>
                  <a:pt x="5297850" y="1616865"/>
                  <a:pt x="5285633" y="1614937"/>
                  <a:pt x="5277274" y="1584070"/>
                </a:cubicBezTo>
                <a:cubicBezTo>
                  <a:pt x="5264412" y="1535843"/>
                  <a:pt x="5234831" y="1501763"/>
                  <a:pt x="5184674" y="1484401"/>
                </a:cubicBezTo>
                <a:cubicBezTo>
                  <a:pt x="5179209" y="1482471"/>
                  <a:pt x="5173101" y="1479417"/>
                  <a:pt x="5167072" y="1478372"/>
                </a:cubicBezTo>
                <a:cubicBezTo>
                  <a:pt x="5161044" y="1477327"/>
                  <a:pt x="5155097" y="1478292"/>
                  <a:pt x="5149951" y="1484401"/>
                </a:cubicBezTo>
                <a:cubicBezTo>
                  <a:pt x="5140950" y="1494688"/>
                  <a:pt x="5148664" y="1506907"/>
                  <a:pt x="5155097" y="1515909"/>
                </a:cubicBezTo>
                <a:cubicBezTo>
                  <a:pt x="5166670" y="1531985"/>
                  <a:pt x="5176959" y="1547417"/>
                  <a:pt x="5181461" y="1566709"/>
                </a:cubicBezTo>
                <a:cubicBezTo>
                  <a:pt x="5184674" y="1579570"/>
                  <a:pt x="5187891" y="1593717"/>
                  <a:pt x="5178887" y="1603361"/>
                </a:cubicBezTo>
                <a:cubicBezTo>
                  <a:pt x="5141592" y="1644516"/>
                  <a:pt x="5168600" y="1663807"/>
                  <a:pt x="5200752" y="1685671"/>
                </a:cubicBezTo>
                <a:cubicBezTo>
                  <a:pt x="5245120" y="1715251"/>
                  <a:pt x="5262482" y="1758976"/>
                  <a:pt x="5252195" y="1811063"/>
                </a:cubicBezTo>
                <a:cubicBezTo>
                  <a:pt x="5248335" y="1832284"/>
                  <a:pt x="5250909" y="1845143"/>
                  <a:pt x="5277274" y="1844501"/>
                </a:cubicBezTo>
                <a:cubicBezTo>
                  <a:pt x="5287560" y="1844501"/>
                  <a:pt x="5290133" y="1851575"/>
                  <a:pt x="5293993" y="1859290"/>
                </a:cubicBezTo>
                <a:cubicBezTo>
                  <a:pt x="5376299" y="2041270"/>
                  <a:pt x="5495262" y="2200743"/>
                  <a:pt x="5634802" y="2347356"/>
                </a:cubicBezTo>
                <a:cubicBezTo>
                  <a:pt x="5747976" y="2466318"/>
                  <a:pt x="5872725" y="2573704"/>
                  <a:pt x="6001975" y="2677877"/>
                </a:cubicBezTo>
                <a:cubicBezTo>
                  <a:pt x="6005832" y="2681092"/>
                  <a:pt x="6009691" y="2684949"/>
                  <a:pt x="6011621" y="2691379"/>
                </a:cubicBezTo>
                <a:cubicBezTo>
                  <a:pt x="5950533" y="2678520"/>
                  <a:pt x="5897804" y="2652154"/>
                  <a:pt x="5847002" y="2622575"/>
                </a:cubicBezTo>
                <a:cubicBezTo>
                  <a:pt x="5711965" y="2544125"/>
                  <a:pt x="5598147" y="2442525"/>
                  <a:pt x="5483045" y="2342854"/>
                </a:cubicBezTo>
                <a:cubicBezTo>
                  <a:pt x="5412953" y="2281765"/>
                  <a:pt x="5340933" y="2222606"/>
                  <a:pt x="5263769" y="2168592"/>
                </a:cubicBezTo>
                <a:cubicBezTo>
                  <a:pt x="5250909" y="2159588"/>
                  <a:pt x="5241905" y="2148014"/>
                  <a:pt x="5232904" y="2136439"/>
                </a:cubicBezTo>
                <a:cubicBezTo>
                  <a:pt x="5227759" y="2130010"/>
                  <a:pt x="5221329" y="2124222"/>
                  <a:pt x="5211040" y="2126795"/>
                </a:cubicBezTo>
                <a:cubicBezTo>
                  <a:pt x="5198180" y="2130010"/>
                  <a:pt x="5196893" y="2139654"/>
                  <a:pt x="5195606" y="2149301"/>
                </a:cubicBezTo>
                <a:cubicBezTo>
                  <a:pt x="5191749" y="2180166"/>
                  <a:pt x="5200108" y="2207817"/>
                  <a:pt x="5216185" y="2234181"/>
                </a:cubicBezTo>
                <a:cubicBezTo>
                  <a:pt x="5257983" y="2301699"/>
                  <a:pt x="5319713" y="2353786"/>
                  <a:pt x="5383373" y="2403300"/>
                </a:cubicBezTo>
                <a:cubicBezTo>
                  <a:pt x="5465682" y="2466961"/>
                  <a:pt x="5545418" y="2533193"/>
                  <a:pt x="5618083" y="2605857"/>
                </a:cubicBezTo>
                <a:cubicBezTo>
                  <a:pt x="5623226" y="2611001"/>
                  <a:pt x="5632871" y="2614216"/>
                  <a:pt x="5629656" y="2629005"/>
                </a:cubicBezTo>
                <a:cubicBezTo>
                  <a:pt x="5584001" y="2594925"/>
                  <a:pt x="5540917" y="2561487"/>
                  <a:pt x="5497192" y="2529334"/>
                </a:cubicBezTo>
                <a:cubicBezTo>
                  <a:pt x="5454108" y="2497183"/>
                  <a:pt x="5410380" y="2465031"/>
                  <a:pt x="5367298" y="2433523"/>
                </a:cubicBezTo>
                <a:cubicBezTo>
                  <a:pt x="5357008" y="2425806"/>
                  <a:pt x="5346076" y="2414874"/>
                  <a:pt x="5331288" y="2424520"/>
                </a:cubicBezTo>
                <a:cubicBezTo>
                  <a:pt x="5315856" y="2434165"/>
                  <a:pt x="5317785" y="2450242"/>
                  <a:pt x="5321643" y="2463101"/>
                </a:cubicBezTo>
                <a:cubicBezTo>
                  <a:pt x="5333859" y="2501041"/>
                  <a:pt x="5355081" y="2534479"/>
                  <a:pt x="5383373" y="2564059"/>
                </a:cubicBezTo>
                <a:cubicBezTo>
                  <a:pt x="5479829" y="2661801"/>
                  <a:pt x="5591073" y="2746038"/>
                  <a:pt x="5694605" y="2837349"/>
                </a:cubicBezTo>
                <a:cubicBezTo>
                  <a:pt x="5750548" y="2886864"/>
                  <a:pt x="5801990" y="2939593"/>
                  <a:pt x="5850861" y="2994249"/>
                </a:cubicBezTo>
                <a:cubicBezTo>
                  <a:pt x="5861793" y="3006469"/>
                  <a:pt x="5861149" y="3018043"/>
                  <a:pt x="5857934" y="3032189"/>
                </a:cubicBezTo>
                <a:cubicBezTo>
                  <a:pt x="5845076" y="3089421"/>
                  <a:pt x="5865008" y="3108711"/>
                  <a:pt x="5929311" y="3097780"/>
                </a:cubicBezTo>
                <a:cubicBezTo>
                  <a:pt x="5949246" y="3094563"/>
                  <a:pt x="5962750" y="3097780"/>
                  <a:pt x="5974966" y="3111282"/>
                </a:cubicBezTo>
                <a:cubicBezTo>
                  <a:pt x="6122866" y="3278472"/>
                  <a:pt x="6297771" y="3419297"/>
                  <a:pt x="6488753" y="3544689"/>
                </a:cubicBezTo>
                <a:cubicBezTo>
                  <a:pt x="6566560" y="3595488"/>
                  <a:pt x="6646940" y="3643718"/>
                  <a:pt x="6728605" y="3688730"/>
                </a:cubicBezTo>
                <a:cubicBezTo>
                  <a:pt x="6728605" y="3691945"/>
                  <a:pt x="6728605" y="3695804"/>
                  <a:pt x="6728605" y="3699019"/>
                </a:cubicBezTo>
                <a:cubicBezTo>
                  <a:pt x="6727962" y="3703519"/>
                  <a:pt x="6727320" y="3706091"/>
                  <a:pt x="6726677" y="3709950"/>
                </a:cubicBezTo>
                <a:cubicBezTo>
                  <a:pt x="6611573" y="3640502"/>
                  <a:pt x="6497754" y="3569125"/>
                  <a:pt x="6386510" y="3493890"/>
                </a:cubicBezTo>
                <a:cubicBezTo>
                  <a:pt x="6084927" y="3290048"/>
                  <a:pt x="5796845" y="3071415"/>
                  <a:pt x="5504264" y="2857926"/>
                </a:cubicBezTo>
                <a:cubicBezTo>
                  <a:pt x="5405879" y="2785906"/>
                  <a:pt x="5328073" y="2693952"/>
                  <a:pt x="5239333" y="2612929"/>
                </a:cubicBezTo>
                <a:cubicBezTo>
                  <a:pt x="5180174" y="2558915"/>
                  <a:pt x="5123586" y="2502328"/>
                  <a:pt x="5054783" y="2457958"/>
                </a:cubicBezTo>
                <a:cubicBezTo>
                  <a:pt x="5026489" y="2439952"/>
                  <a:pt x="4996909" y="2423876"/>
                  <a:pt x="4958969" y="2428378"/>
                </a:cubicBezTo>
                <a:cubicBezTo>
                  <a:pt x="4944180" y="2430308"/>
                  <a:pt x="4927460" y="2434165"/>
                  <a:pt x="4922316" y="2450884"/>
                </a:cubicBezTo>
                <a:cubicBezTo>
                  <a:pt x="4917814" y="2467603"/>
                  <a:pt x="4931318" y="2475320"/>
                  <a:pt x="4943538" y="2482393"/>
                </a:cubicBezTo>
                <a:cubicBezTo>
                  <a:pt x="4946752" y="2484322"/>
                  <a:pt x="4949967" y="2486895"/>
                  <a:pt x="4953183" y="2486895"/>
                </a:cubicBezTo>
                <a:cubicBezTo>
                  <a:pt x="5014271" y="2490752"/>
                  <a:pt x="5028418" y="2539623"/>
                  <a:pt x="5057355" y="2574991"/>
                </a:cubicBezTo>
                <a:cubicBezTo>
                  <a:pt x="5066357" y="2585923"/>
                  <a:pt x="5066999" y="2596854"/>
                  <a:pt x="5057355" y="2609714"/>
                </a:cubicBezTo>
                <a:cubicBezTo>
                  <a:pt x="5039991" y="2632863"/>
                  <a:pt x="5052210" y="2643152"/>
                  <a:pt x="5075359" y="2649582"/>
                </a:cubicBezTo>
                <a:cubicBezTo>
                  <a:pt x="5098507" y="2656013"/>
                  <a:pt x="5123586" y="2657941"/>
                  <a:pt x="5148664" y="2672732"/>
                </a:cubicBezTo>
                <a:cubicBezTo>
                  <a:pt x="5108797" y="2684949"/>
                  <a:pt x="5081147" y="2672090"/>
                  <a:pt x="5055425" y="2656013"/>
                </a:cubicBezTo>
                <a:cubicBezTo>
                  <a:pt x="4997552" y="2620646"/>
                  <a:pt x="4960257" y="2568559"/>
                  <a:pt x="4924888" y="2515188"/>
                </a:cubicBezTo>
                <a:cubicBezTo>
                  <a:pt x="4917814" y="2504899"/>
                  <a:pt x="4912027" y="2493324"/>
                  <a:pt x="4902382" y="2484965"/>
                </a:cubicBezTo>
                <a:cubicBezTo>
                  <a:pt x="4884376" y="2468246"/>
                  <a:pt x="4865085" y="2466318"/>
                  <a:pt x="4843224" y="2486895"/>
                </a:cubicBezTo>
                <a:cubicBezTo>
                  <a:pt x="4814285" y="2513902"/>
                  <a:pt x="4803998" y="2511973"/>
                  <a:pt x="4794352" y="2477250"/>
                </a:cubicBezTo>
                <a:cubicBezTo>
                  <a:pt x="4781490" y="2430308"/>
                  <a:pt x="4752554" y="2397512"/>
                  <a:pt x="4703040" y="2380151"/>
                </a:cubicBezTo>
                <a:cubicBezTo>
                  <a:pt x="4692753" y="2376292"/>
                  <a:pt x="4681821" y="2371147"/>
                  <a:pt x="4670890" y="2379507"/>
                </a:cubicBezTo>
                <a:cubicBezTo>
                  <a:pt x="4659315" y="2389153"/>
                  <a:pt x="4667030" y="2398798"/>
                  <a:pt x="4671532" y="2407802"/>
                </a:cubicBezTo>
                <a:cubicBezTo>
                  <a:pt x="4677962" y="2421948"/>
                  <a:pt x="4685679" y="2436095"/>
                  <a:pt x="4691466" y="2450884"/>
                </a:cubicBezTo>
                <a:cubicBezTo>
                  <a:pt x="4701755" y="2474677"/>
                  <a:pt x="4703685" y="2499756"/>
                  <a:pt x="4684393" y="2522904"/>
                </a:cubicBezTo>
                <a:cubicBezTo>
                  <a:pt x="4670245" y="2539623"/>
                  <a:pt x="4671532" y="2550555"/>
                  <a:pt x="4690181" y="2562130"/>
                </a:cubicBezTo>
                <a:cubicBezTo>
                  <a:pt x="4749983" y="2598140"/>
                  <a:pt x="4787922" y="2645081"/>
                  <a:pt x="4767344" y="2718387"/>
                </a:cubicBezTo>
                <a:cubicBezTo>
                  <a:pt x="4764130" y="2728676"/>
                  <a:pt x="4767988" y="2738965"/>
                  <a:pt x="4780205" y="2738321"/>
                </a:cubicBezTo>
                <a:cubicBezTo>
                  <a:pt x="4807214" y="2736393"/>
                  <a:pt x="4811713" y="2753112"/>
                  <a:pt x="4819430" y="2770474"/>
                </a:cubicBezTo>
                <a:cubicBezTo>
                  <a:pt x="4894666" y="2937020"/>
                  <a:pt x="5003339" y="3082346"/>
                  <a:pt x="5128730" y="3218670"/>
                </a:cubicBezTo>
                <a:cubicBezTo>
                  <a:pt x="5252837" y="3353709"/>
                  <a:pt x="5392376" y="3474599"/>
                  <a:pt x="5540917" y="3590345"/>
                </a:cubicBezTo>
                <a:cubicBezTo>
                  <a:pt x="5499119" y="3586487"/>
                  <a:pt x="5445104" y="3562695"/>
                  <a:pt x="5393019" y="3535044"/>
                </a:cubicBezTo>
                <a:cubicBezTo>
                  <a:pt x="5255410" y="3461095"/>
                  <a:pt x="5142235" y="3360781"/>
                  <a:pt x="5027131" y="3262397"/>
                </a:cubicBezTo>
                <a:cubicBezTo>
                  <a:pt x="4946752" y="3193592"/>
                  <a:pt x="4868302" y="3122858"/>
                  <a:pt x="4778275" y="3063697"/>
                </a:cubicBezTo>
                <a:cubicBezTo>
                  <a:pt x="4767988" y="3057268"/>
                  <a:pt x="4760914" y="3048908"/>
                  <a:pt x="4755127" y="3038619"/>
                </a:cubicBezTo>
                <a:cubicBezTo>
                  <a:pt x="4749983" y="3029617"/>
                  <a:pt x="4742265" y="3021258"/>
                  <a:pt x="4728763" y="3025115"/>
                </a:cubicBezTo>
                <a:cubicBezTo>
                  <a:pt x="4715259" y="3029617"/>
                  <a:pt x="4713973" y="3041192"/>
                  <a:pt x="4713973" y="3051481"/>
                </a:cubicBezTo>
                <a:cubicBezTo>
                  <a:pt x="4715902" y="3090063"/>
                  <a:pt x="4726833" y="3124786"/>
                  <a:pt x="4750625" y="3155652"/>
                </a:cubicBezTo>
                <a:cubicBezTo>
                  <a:pt x="4796924" y="3217385"/>
                  <a:pt x="4858656" y="3265612"/>
                  <a:pt x="4920386" y="3313839"/>
                </a:cubicBezTo>
                <a:cubicBezTo>
                  <a:pt x="5005911" y="3380072"/>
                  <a:pt x="5085005" y="3452092"/>
                  <a:pt x="5156382" y="3532472"/>
                </a:cubicBezTo>
                <a:cubicBezTo>
                  <a:pt x="5104940" y="3493247"/>
                  <a:pt x="5053495" y="3453378"/>
                  <a:pt x="5001409" y="3414153"/>
                </a:cubicBezTo>
                <a:cubicBezTo>
                  <a:pt x="4962184" y="3384574"/>
                  <a:pt x="4921673" y="3356279"/>
                  <a:pt x="4881806" y="3327343"/>
                </a:cubicBezTo>
                <a:cubicBezTo>
                  <a:pt x="4872159" y="3320270"/>
                  <a:pt x="4861870" y="3312554"/>
                  <a:pt x="4848368" y="3322198"/>
                </a:cubicBezTo>
                <a:cubicBezTo>
                  <a:pt x="4836149" y="3330558"/>
                  <a:pt x="4838079" y="3342777"/>
                  <a:pt x="4840652" y="3354351"/>
                </a:cubicBezTo>
                <a:cubicBezTo>
                  <a:pt x="4850297" y="3400006"/>
                  <a:pt x="4877304" y="3436659"/>
                  <a:pt x="4910742" y="3469454"/>
                </a:cubicBezTo>
                <a:cubicBezTo>
                  <a:pt x="4951252" y="3508679"/>
                  <a:pt x="4993695" y="3545976"/>
                  <a:pt x="5037419" y="3583272"/>
                </a:cubicBezTo>
                <a:cubicBezTo>
                  <a:pt x="4990479" y="3572983"/>
                  <a:pt x="4943538" y="3562695"/>
                  <a:pt x="4896595" y="3554336"/>
                </a:cubicBezTo>
                <a:cubicBezTo>
                  <a:pt x="4917814" y="3628927"/>
                  <a:pt x="4967328" y="3643718"/>
                  <a:pt x="5011699" y="3655292"/>
                </a:cubicBezTo>
                <a:cubicBezTo>
                  <a:pt x="5071502" y="3670081"/>
                  <a:pt x="5128730" y="3688730"/>
                  <a:pt x="5185319" y="3709950"/>
                </a:cubicBezTo>
                <a:cubicBezTo>
                  <a:pt x="5209111" y="3731170"/>
                  <a:pt x="5232904" y="3751748"/>
                  <a:pt x="5256052" y="3773610"/>
                </a:cubicBezTo>
                <a:cubicBezTo>
                  <a:pt x="5279845" y="3796118"/>
                  <a:pt x="5302352" y="3818624"/>
                  <a:pt x="5324859" y="3842415"/>
                </a:cubicBezTo>
                <a:cubicBezTo>
                  <a:pt x="5340933" y="3859776"/>
                  <a:pt x="5360224" y="3874568"/>
                  <a:pt x="5341576" y="3904146"/>
                </a:cubicBezTo>
                <a:cubicBezTo>
                  <a:pt x="5333217" y="3917650"/>
                  <a:pt x="5387873" y="3990958"/>
                  <a:pt x="5405238" y="3995458"/>
                </a:cubicBezTo>
                <a:cubicBezTo>
                  <a:pt x="5407809" y="3996100"/>
                  <a:pt x="5410380" y="3996745"/>
                  <a:pt x="5412310" y="3996745"/>
                </a:cubicBezTo>
                <a:cubicBezTo>
                  <a:pt x="5449607" y="3994173"/>
                  <a:pt x="5457967" y="4016036"/>
                  <a:pt x="5458608" y="4043687"/>
                </a:cubicBezTo>
                <a:cubicBezTo>
                  <a:pt x="5459252" y="4070693"/>
                  <a:pt x="5452823" y="4104131"/>
                  <a:pt x="5503621" y="4090627"/>
                </a:cubicBezTo>
                <a:cubicBezTo>
                  <a:pt x="5509408" y="4089342"/>
                  <a:pt x="5510696" y="4093199"/>
                  <a:pt x="5513266" y="4097701"/>
                </a:cubicBezTo>
                <a:cubicBezTo>
                  <a:pt x="5568568" y="4212804"/>
                  <a:pt x="5661808" y="4301543"/>
                  <a:pt x="5753762" y="4390282"/>
                </a:cubicBezTo>
                <a:cubicBezTo>
                  <a:pt x="5758907" y="4394784"/>
                  <a:pt x="5764052" y="4399285"/>
                  <a:pt x="5769195" y="4403786"/>
                </a:cubicBezTo>
                <a:cubicBezTo>
                  <a:pt x="5672741" y="4381280"/>
                  <a:pt x="5354436" y="4352342"/>
                  <a:pt x="5261196" y="4361989"/>
                </a:cubicBezTo>
                <a:cubicBezTo>
                  <a:pt x="5178245" y="4370349"/>
                  <a:pt x="4709472" y="4230167"/>
                  <a:pt x="4612374" y="4147215"/>
                </a:cubicBezTo>
                <a:cubicBezTo>
                  <a:pt x="4598869" y="4212161"/>
                  <a:pt x="4627806" y="4237882"/>
                  <a:pt x="4650956" y="4267463"/>
                </a:cubicBezTo>
                <a:cubicBezTo>
                  <a:pt x="4683749" y="4309260"/>
                  <a:pt x="4688895" y="4338840"/>
                  <a:pt x="4627162" y="4372278"/>
                </a:cubicBezTo>
                <a:cubicBezTo>
                  <a:pt x="4450327" y="4467447"/>
                  <a:pt x="4452257" y="4470662"/>
                  <a:pt x="4618160" y="4599911"/>
                </a:cubicBezTo>
                <a:cubicBezTo>
                  <a:pt x="4625877" y="4605700"/>
                  <a:pt x="4622019" y="4624347"/>
                  <a:pt x="4623948" y="4637209"/>
                </a:cubicBezTo>
                <a:cubicBezTo>
                  <a:pt x="4580863" y="4656500"/>
                  <a:pt x="4530064" y="4606343"/>
                  <a:pt x="4478622" y="4660357"/>
                </a:cubicBezTo>
                <a:cubicBezTo>
                  <a:pt x="4700468" y="4897637"/>
                  <a:pt x="5038064" y="5123344"/>
                  <a:pt x="5344150" y="5301466"/>
                </a:cubicBezTo>
                <a:cubicBezTo>
                  <a:pt x="5096581" y="5359982"/>
                  <a:pt x="4948037" y="5154210"/>
                  <a:pt x="4766058" y="5180574"/>
                </a:cubicBezTo>
                <a:cubicBezTo>
                  <a:pt x="4675390" y="5244877"/>
                  <a:pt x="4945465" y="5349050"/>
                  <a:pt x="4687609" y="5379273"/>
                </a:cubicBezTo>
                <a:cubicBezTo>
                  <a:pt x="4799496" y="5435860"/>
                  <a:pt x="4882449" y="5491161"/>
                  <a:pt x="4959611" y="5556107"/>
                </a:cubicBezTo>
                <a:cubicBezTo>
                  <a:pt x="5096581" y="5672497"/>
                  <a:pt x="5123586" y="5749662"/>
                  <a:pt x="5060571" y="5905920"/>
                </a:cubicBezTo>
                <a:cubicBezTo>
                  <a:pt x="5018773" y="6008805"/>
                  <a:pt x="4958326" y="6103332"/>
                  <a:pt x="5011699" y="6226152"/>
                </a:cubicBezTo>
                <a:cubicBezTo>
                  <a:pt x="5048351" y="6310389"/>
                  <a:pt x="5034204" y="6365690"/>
                  <a:pt x="4895308" y="6327750"/>
                </a:cubicBezTo>
                <a:cubicBezTo>
                  <a:pt x="4745482" y="6287240"/>
                  <a:pt x="4688895" y="6363118"/>
                  <a:pt x="4726833" y="6510373"/>
                </a:cubicBezTo>
                <a:cubicBezTo>
                  <a:pt x="4751269" y="6604900"/>
                  <a:pt x="4725546" y="6634480"/>
                  <a:pt x="4622661" y="6623548"/>
                </a:cubicBezTo>
                <a:cubicBezTo>
                  <a:pt x="4508843" y="6611330"/>
                  <a:pt x="4400814" y="6549598"/>
                  <a:pt x="4259989" y="6579179"/>
                </a:cubicBezTo>
                <a:cubicBezTo>
                  <a:pt x="4358453" y="6729972"/>
                  <a:pt x="4554892" y="6711403"/>
                  <a:pt x="4690343" y="6814255"/>
                </a:cubicBezTo>
                <a:lnTo>
                  <a:pt x="4735334" y="6858000"/>
                </a:lnTo>
                <a:lnTo>
                  <a:pt x="4496011" y="6858000"/>
                </a:lnTo>
                <a:lnTo>
                  <a:pt x="4440632" y="6851514"/>
                </a:lnTo>
                <a:cubicBezTo>
                  <a:pt x="4410700" y="6846400"/>
                  <a:pt x="4381522" y="6839608"/>
                  <a:pt x="4352585" y="6830605"/>
                </a:cubicBezTo>
                <a:cubicBezTo>
                  <a:pt x="4304358" y="6815816"/>
                  <a:pt x="4251629" y="6801027"/>
                  <a:pt x="4224621" y="6850539"/>
                </a:cubicBezTo>
                <a:lnTo>
                  <a:pt x="422311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AD23F1-9ECE-474A-93C2-D43404519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3834174"/>
            <a:ext cx="5257800" cy="1701570"/>
          </a:xfrm>
        </p:spPr>
        <p:txBody>
          <a:bodyPr anchor="b">
            <a:normAutofit/>
          </a:bodyPr>
          <a:lstStyle/>
          <a:p>
            <a:r>
              <a:rPr lang="en-GB" sz="4400" dirty="0"/>
              <a:t>Data Science 107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505045-56C8-814B-8A9F-533663A54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592499"/>
            <a:ext cx="5147960" cy="646785"/>
          </a:xfrm>
        </p:spPr>
        <p:txBody>
          <a:bodyPr>
            <a:normAutofit/>
          </a:bodyPr>
          <a:lstStyle/>
          <a:p>
            <a:r>
              <a:rPr lang="en-GB" sz="1800" dirty="0"/>
              <a:t>Python &amp; Watson Cloud Services</a:t>
            </a:r>
          </a:p>
        </p:txBody>
      </p:sp>
    </p:spTree>
    <p:extLst>
      <p:ext uri="{BB962C8B-B14F-4D97-AF65-F5344CB8AC3E}">
        <p14:creationId xmlns:p14="http://schemas.microsoft.com/office/powerpoint/2010/main" val="4266718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B1A07-70E8-D94B-991B-923B19EB0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Schedule</a:t>
            </a:r>
            <a:endParaRPr lang="en-GB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8107804-875C-0F42-A658-3EC3B4A3E3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5867131"/>
              </p:ext>
            </p:extLst>
          </p:nvPr>
        </p:nvGraphicFramePr>
        <p:xfrm>
          <a:off x="496957" y="2011363"/>
          <a:ext cx="1121133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834">
                  <a:extLst>
                    <a:ext uri="{9D8B030D-6E8A-4147-A177-3AD203B41FA5}">
                      <a16:colId xmlns:a16="http://schemas.microsoft.com/office/drawing/2014/main" val="3235266234"/>
                    </a:ext>
                  </a:extLst>
                </a:gridCol>
                <a:gridCol w="2524539">
                  <a:extLst>
                    <a:ext uri="{9D8B030D-6E8A-4147-A177-3AD203B41FA5}">
                      <a16:colId xmlns:a16="http://schemas.microsoft.com/office/drawing/2014/main" val="3210819165"/>
                    </a:ext>
                  </a:extLst>
                </a:gridCol>
                <a:gridCol w="4542183">
                  <a:extLst>
                    <a:ext uri="{9D8B030D-6E8A-4147-A177-3AD203B41FA5}">
                      <a16:colId xmlns:a16="http://schemas.microsoft.com/office/drawing/2014/main" val="1350132271"/>
                    </a:ext>
                  </a:extLst>
                </a:gridCol>
                <a:gridCol w="3627783">
                  <a:extLst>
                    <a:ext uri="{9D8B030D-6E8A-4147-A177-3AD203B41FA5}">
                      <a16:colId xmlns:a16="http://schemas.microsoft.com/office/drawing/2014/main" val="4281819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Exercise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43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>
                    <a:solidFill>
                      <a:srgbClr val="CFE5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Python 101</a:t>
                      </a:r>
                    </a:p>
                  </a:txBody>
                  <a:tcPr>
                    <a:solidFill>
                      <a:srgbClr val="CFE5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Intro to syntax and core concepts</a:t>
                      </a:r>
                    </a:p>
                  </a:txBody>
                  <a:tcPr>
                    <a:solidFill>
                      <a:srgbClr val="CFE5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Python workbook</a:t>
                      </a:r>
                    </a:p>
                  </a:txBody>
                  <a:tcPr>
                    <a:solidFill>
                      <a:srgbClr val="CF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175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0" dirty="0"/>
                        <a:t>2</a:t>
                      </a:r>
                    </a:p>
                  </a:txBody>
                  <a:tcPr>
                    <a:solidFill>
                      <a:srgbClr val="E9F3E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Data Analysis</a:t>
                      </a:r>
                    </a:p>
                  </a:txBody>
                  <a:tcPr>
                    <a:solidFill>
                      <a:srgbClr val="E9F3E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Analysis libraries (</a:t>
                      </a:r>
                      <a:r>
                        <a:rPr lang="en-GB" b="0" dirty="0" err="1"/>
                        <a:t>numpy</a:t>
                      </a:r>
                      <a:r>
                        <a:rPr lang="en-GB" b="0" dirty="0"/>
                        <a:t> and pandas)</a:t>
                      </a:r>
                    </a:p>
                  </a:txBody>
                  <a:tcPr>
                    <a:solidFill>
                      <a:srgbClr val="E9F3E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CO2 Analysis</a:t>
                      </a:r>
                    </a:p>
                  </a:txBody>
                  <a:tcPr>
                    <a:solidFill>
                      <a:srgbClr val="E9F3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021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0" dirty="0"/>
                        <a:t>3</a:t>
                      </a:r>
                    </a:p>
                  </a:txBody>
                  <a:tcPr>
                    <a:solidFill>
                      <a:srgbClr val="CFE5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Databases</a:t>
                      </a:r>
                    </a:p>
                  </a:txBody>
                  <a:tcPr>
                    <a:solidFill>
                      <a:srgbClr val="CFE5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DB storage and SQL</a:t>
                      </a:r>
                    </a:p>
                  </a:txBody>
                  <a:tcPr>
                    <a:solidFill>
                      <a:srgbClr val="CFE5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Build own database</a:t>
                      </a:r>
                    </a:p>
                  </a:txBody>
                  <a:tcPr>
                    <a:solidFill>
                      <a:srgbClr val="CF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167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solidFill>
                      <a:srgbClr val="E9F3E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Visualisation</a:t>
                      </a:r>
                    </a:p>
                  </a:txBody>
                  <a:tcPr>
                    <a:solidFill>
                      <a:srgbClr val="E9F3E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Sexy graphs, charts, and </a:t>
                      </a:r>
                      <a:r>
                        <a:rPr lang="en-GB" sz="1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wordclouds</a:t>
                      </a:r>
                      <a:endParaRPr lang="en-GB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9F3E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Colourful visualisation</a:t>
                      </a:r>
                    </a:p>
                  </a:txBody>
                  <a:tcPr>
                    <a:solidFill>
                      <a:srgbClr val="E9F3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490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0" dirty="0"/>
                        <a:t>5</a:t>
                      </a:r>
                    </a:p>
                  </a:txBody>
                  <a:tcPr>
                    <a:solidFill>
                      <a:srgbClr val="CFE5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Machine Learning</a:t>
                      </a:r>
                    </a:p>
                  </a:txBody>
                  <a:tcPr>
                    <a:solidFill>
                      <a:srgbClr val="CFE5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Simple models</a:t>
                      </a:r>
                    </a:p>
                  </a:txBody>
                  <a:tcPr>
                    <a:solidFill>
                      <a:srgbClr val="CFE5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Regression &amp; Decision Trees</a:t>
                      </a:r>
                    </a:p>
                  </a:txBody>
                  <a:tcPr>
                    <a:solidFill>
                      <a:srgbClr val="CF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338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>
                    <a:solidFill>
                      <a:srgbClr val="EAF4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Machine Learning</a:t>
                      </a:r>
                    </a:p>
                  </a:txBody>
                  <a:tcPr>
                    <a:solidFill>
                      <a:srgbClr val="EAF4E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Complex models - Neural Networks</a:t>
                      </a:r>
                    </a:p>
                  </a:txBody>
                  <a:tcPr>
                    <a:solidFill>
                      <a:srgbClr val="EAF4E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Visual recognition</a:t>
                      </a:r>
                    </a:p>
                  </a:txBody>
                  <a:tcPr>
                    <a:solidFill>
                      <a:srgbClr val="EAF4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603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Watson Integration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Integrating with Watson cloud services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Watson labs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399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192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AAC09-01DB-9240-B197-295580CC6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CD80A-69DF-914C-8F6A-481BE8044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Complex Models</a:t>
            </a:r>
          </a:p>
          <a:p>
            <a:r>
              <a:rPr lang="en-GB" dirty="0"/>
              <a:t>Neural Network Basics</a:t>
            </a:r>
          </a:p>
          <a:p>
            <a:r>
              <a:rPr lang="en-GB" dirty="0"/>
              <a:t>Demo of 2 Pre-Trained </a:t>
            </a:r>
          </a:p>
        </p:txBody>
      </p:sp>
    </p:spTree>
    <p:extLst>
      <p:ext uri="{BB962C8B-B14F-4D97-AF65-F5344CB8AC3E}">
        <p14:creationId xmlns:p14="http://schemas.microsoft.com/office/powerpoint/2010/main" val="2946887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98C35-CB81-DC4B-8564-9FFAC2149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latter stages of our </a:t>
            </a:r>
            <a:r>
              <a:rPr lang="en-GB"/>
              <a:t>DS Journey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826D67-2D97-DE4F-895C-BC3E9614A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250" y="1690688"/>
            <a:ext cx="64135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109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C6426-EBE3-644C-BCB4-A0E92032E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Complex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2BDD9-FA22-3547-BE5A-4879AB652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i="1" dirty="0"/>
              <a:t>NOT</a:t>
            </a:r>
            <a:r>
              <a:rPr lang="en-GB" dirty="0"/>
              <a:t> a specific term</a:t>
            </a:r>
          </a:p>
          <a:p>
            <a:r>
              <a:rPr lang="en-GB" i="1" dirty="0"/>
              <a:t>NOT </a:t>
            </a:r>
            <a:r>
              <a:rPr lang="en-GB" dirty="0"/>
              <a:t>inherently better</a:t>
            </a:r>
          </a:p>
          <a:p>
            <a:endParaRPr lang="en-GB" dirty="0"/>
          </a:p>
          <a:p>
            <a:r>
              <a:rPr lang="en-GB" dirty="0"/>
              <a:t>Different ways of producing output predictions</a:t>
            </a:r>
          </a:p>
          <a:p>
            <a:r>
              <a:rPr lang="en-GB" dirty="0"/>
              <a:t>Typically unsupervised methods or reinforcement learning</a:t>
            </a:r>
          </a:p>
          <a:p>
            <a:endParaRPr lang="en-GB" dirty="0"/>
          </a:p>
          <a:p>
            <a:r>
              <a:rPr lang="en-GB" dirty="0"/>
              <a:t>Clustering</a:t>
            </a:r>
          </a:p>
          <a:p>
            <a:r>
              <a:rPr lang="en-GB" dirty="0"/>
              <a:t>Ensemble methods</a:t>
            </a:r>
          </a:p>
          <a:p>
            <a:r>
              <a:rPr lang="en-GB" dirty="0"/>
              <a:t>Neural Networks</a:t>
            </a:r>
          </a:p>
          <a:p>
            <a:r>
              <a:rPr lang="en-GB" dirty="0"/>
              <a:t>Reinforcement Learning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DD168D-F0BA-1A48-BFC6-5D9ED6BC7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658" y="4699376"/>
            <a:ext cx="1254395" cy="11808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E63AED-1664-664A-93EB-EAB2AE1A0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716" y="4699378"/>
            <a:ext cx="1241763" cy="11808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7E18A5-6F33-714F-A259-38E20BA7A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2577" y="4699378"/>
            <a:ext cx="1241763" cy="12066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6ADB44-94C3-F243-A52B-71A6A165A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3003" y="4699378"/>
            <a:ext cx="2146760" cy="120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284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49B4E-B6FE-ED4B-B168-F1A9B1BDD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Neural Network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15341-A5DE-F049-A7DF-0030A63C0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667"/>
            <a:ext cx="10515600" cy="5308333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Made up of layers of </a:t>
            </a:r>
            <a:r>
              <a:rPr lang="en-GB" i="1" dirty="0"/>
              <a:t>neurons</a:t>
            </a:r>
            <a:r>
              <a:rPr lang="en-GB" dirty="0"/>
              <a:t>: a holder of a number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Neurons are </a:t>
            </a:r>
            <a:r>
              <a:rPr lang="en-GB" i="1" dirty="0"/>
              <a:t>activated</a:t>
            </a:r>
            <a:r>
              <a:rPr lang="en-GB" dirty="0"/>
              <a:t> if their values pass a test (e.g. are above a certain number)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Activated neurons pass </a:t>
            </a:r>
            <a:r>
              <a:rPr lang="en-GB" i="1" dirty="0"/>
              <a:t>weights</a:t>
            </a:r>
            <a:r>
              <a:rPr lang="en-GB" dirty="0"/>
              <a:t> to multiple neurons in the next layer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New neurons are fed multiple </a:t>
            </a:r>
            <a:r>
              <a:rPr lang="en-GB" i="1" dirty="0"/>
              <a:t>weights </a:t>
            </a:r>
            <a:r>
              <a:rPr lang="en-GB" dirty="0"/>
              <a:t>and aggregate them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New neurons are </a:t>
            </a:r>
            <a:r>
              <a:rPr lang="en-GB" i="1" dirty="0"/>
              <a:t>activated</a:t>
            </a:r>
            <a:r>
              <a:rPr lang="en-GB" dirty="0"/>
              <a:t> if the aggregated value passes a test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Repeat until final layer of classifications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Neural Networks evaluate performance against validation data</a:t>
            </a:r>
          </a:p>
          <a:p>
            <a:r>
              <a:rPr lang="en-GB" dirty="0"/>
              <a:t>Reiterate the steps above to refine </a:t>
            </a:r>
            <a:r>
              <a:rPr lang="en-GB" i="1" dirty="0"/>
              <a:t>activation thresholds </a:t>
            </a:r>
            <a:r>
              <a:rPr lang="en-GB" dirty="0"/>
              <a:t>and </a:t>
            </a:r>
            <a:r>
              <a:rPr lang="en-GB" i="1" dirty="0"/>
              <a:t>weights</a:t>
            </a:r>
          </a:p>
          <a:p>
            <a:endParaRPr lang="en-GB" dirty="0"/>
          </a:p>
          <a:p>
            <a:r>
              <a:rPr lang="en-GB" dirty="0"/>
              <a:t>Check out this </a:t>
            </a:r>
            <a:r>
              <a:rPr lang="en-GB" dirty="0">
                <a:hlinkClick r:id="rId2"/>
              </a:rPr>
              <a:t>excellent intro</a:t>
            </a:r>
            <a:r>
              <a:rPr lang="en-GB" dirty="0"/>
              <a:t> from 3Blue1Brown a great Data Science youtuber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E9DF35-98DF-AB4C-962D-0DEC71671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288" y="3058110"/>
            <a:ext cx="3389423" cy="2033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5443E0-63CE-A04B-927C-F8261A1A0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1301" y="182245"/>
            <a:ext cx="940693" cy="96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792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E07F6-1469-CF4C-B1B4-65788CF21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Walkthrough of Pre-Trained Neural Nets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FB1EE-E891-E44C-B948-68AABE525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>
                <a:hlinkClick r:id="rId2"/>
              </a:rPr>
              <a:t>Keras deep learning models</a:t>
            </a:r>
            <a:r>
              <a:rPr lang="en-GB" dirty="0"/>
              <a:t> with pre-trained weights</a:t>
            </a:r>
          </a:p>
          <a:p>
            <a:r>
              <a:rPr lang="en-GB" dirty="0"/>
              <a:t>We’ll be using 2 visual recognition models</a:t>
            </a:r>
          </a:p>
          <a:p>
            <a:pPr lvl="1"/>
            <a:r>
              <a:rPr lang="en-GB" dirty="0" err="1"/>
              <a:t>InceptionResNet</a:t>
            </a:r>
            <a:endParaRPr lang="en-GB" dirty="0"/>
          </a:p>
          <a:p>
            <a:pPr lvl="1"/>
            <a:r>
              <a:rPr lang="en-GB" dirty="0"/>
              <a:t>VGG19</a:t>
            </a:r>
            <a:endParaRPr lang="en-GB" dirty="0">
              <a:hlinkClick r:id="rId3"/>
            </a:endParaRPr>
          </a:p>
          <a:p>
            <a:endParaRPr lang="en-GB" dirty="0">
              <a:hlinkClick r:id="rId3"/>
            </a:endParaRPr>
          </a:p>
          <a:p>
            <a:r>
              <a:rPr lang="en-GB" dirty="0">
                <a:hlinkClick r:id="rId3"/>
              </a:rPr>
              <a:t>Prerequisite files in box</a:t>
            </a:r>
            <a:endParaRPr lang="en-GB" dirty="0"/>
          </a:p>
          <a:p>
            <a:pPr lvl="1"/>
            <a:r>
              <a:rPr lang="en-GB" dirty="0"/>
              <a:t>Download the ‘Pre-Trained Neural Network-Template’ notebook</a:t>
            </a:r>
          </a:p>
          <a:p>
            <a:pPr lvl="1"/>
            <a:r>
              <a:rPr lang="en-GB" dirty="0"/>
              <a:t>Run it. Downloading the pre-trained models can take up to 30 minutes</a:t>
            </a:r>
          </a:p>
          <a:p>
            <a:pPr lvl="1"/>
            <a:r>
              <a:rPr lang="en-GB" dirty="0"/>
              <a:t>Download and unzip our test ‘Keras-Images’ to the same folder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470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853DF-DB7D-9249-A043-C0D2819DC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get doing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22C59-A4E0-B349-8807-B05ACBA34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5547147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DarkSeedRightStep">
      <a:dk1>
        <a:srgbClr val="000000"/>
      </a:dk1>
      <a:lt1>
        <a:srgbClr val="FFFFFF"/>
      </a:lt1>
      <a:dk2>
        <a:srgbClr val="203038"/>
      </a:dk2>
      <a:lt2>
        <a:srgbClr val="E8E2E5"/>
      </a:lt2>
      <a:accent1>
        <a:srgbClr val="47B47C"/>
      </a:accent1>
      <a:accent2>
        <a:srgbClr val="3BB1A6"/>
      </a:accent2>
      <a:accent3>
        <a:srgbClr val="4D9DC3"/>
      </a:accent3>
      <a:accent4>
        <a:srgbClr val="3B5AB1"/>
      </a:accent4>
      <a:accent5>
        <a:srgbClr val="5F4DC3"/>
      </a:accent5>
      <a:accent6>
        <a:srgbClr val="7E3BB1"/>
      </a:accent6>
      <a:hlink>
        <a:srgbClr val="86852C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1745</TotalTime>
  <Words>318</Words>
  <Application>Microsoft Macintosh PowerPoint</Application>
  <PresentationFormat>Widescreen</PresentationFormat>
  <Paragraphs>82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Century Gothic</vt:lpstr>
      <vt:lpstr>BrushVTI</vt:lpstr>
      <vt:lpstr>Data Science 107</vt:lpstr>
      <vt:lpstr>Schedule</vt:lpstr>
      <vt:lpstr>Outline</vt:lpstr>
      <vt:lpstr>The latter stages of our DS Journey</vt:lpstr>
      <vt:lpstr>Complex Models</vt:lpstr>
      <vt:lpstr>Basic Neural Network Theory</vt:lpstr>
      <vt:lpstr>Walkthrough of Pre-Trained Neural Nets</vt:lpstr>
      <vt:lpstr>Let’s get doing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102</dc:title>
  <dc:creator>Chung Leung</dc:creator>
  <cp:lastModifiedBy>Chung Leung</cp:lastModifiedBy>
  <cp:revision>50</cp:revision>
  <dcterms:created xsi:type="dcterms:W3CDTF">2020-11-17T20:46:13Z</dcterms:created>
  <dcterms:modified xsi:type="dcterms:W3CDTF">2021-01-07T14:18:32Z</dcterms:modified>
</cp:coreProperties>
</file>